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71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24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4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3012"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3403749"/>
            <a:ext cx="21452305" cy="752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Describe what you want to do in an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dirty="0"/>
              <a:t>. Each variable in the equation should correspond to a variable in your data:</a:t>
            </a:r>
            <a:endParaRPr lang="en-GB" dirty="0"/>
          </a:p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"color by sex"</a:t>
            </a:r>
            <a:endParaRPr lang="en-GB" dirty="0"/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solidFill>
                  <a:schemeClr val="accent1"/>
                </a:solidFill>
              </a:rPr>
              <a:t>color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sex</a:t>
            </a:r>
            <a:endParaRPr lang="en-GB" dirty="0">
              <a:solidFill>
                <a:schemeClr val="accent1"/>
              </a:solidFill>
            </a:endParaRPr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solidFill>
                <a:schemeClr val="accent1"/>
              </a:solidFill>
            </a:endParaRP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solidFill>
                  <a:schemeClr val="accent1"/>
                </a:solidFill>
              </a:rPr>
              <a:t>prop</a:t>
            </a:r>
            <a:r>
              <a:rPr dirty="0"/>
              <a:t> male = number of </a:t>
            </a:r>
            <a:r>
              <a:rPr dirty="0">
                <a:solidFill>
                  <a:schemeClr val="accent1"/>
                </a:solidFill>
              </a:rPr>
              <a:t>males</a:t>
            </a:r>
            <a:r>
              <a:rPr dirty="0"/>
              <a:t> / number of </a:t>
            </a:r>
            <a:r>
              <a:rPr dirty="0">
                <a:solidFill>
                  <a:schemeClr val="accent1"/>
                </a:solidFill>
              </a:rPr>
              <a:t>females</a:t>
            </a:r>
            <a:r>
              <a:rPr dirty="0"/>
              <a:t> + number of </a:t>
            </a:r>
            <a:r>
              <a:rPr dirty="0"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>
            <a:extLst/>
          </a:blip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828162" y="3074442"/>
            <a:ext cx="5446200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5412356" y="726380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85000" lnSpcReduction="1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5622FB6-6E38-4B84-A6A3-10352F0EC5A2}"/>
              </a:ext>
            </a:extLst>
          </p:cNvPr>
          <p:cNvSpPr/>
          <p:nvPr/>
        </p:nvSpPr>
        <p:spPr>
          <a:xfrm>
            <a:off x="18159984" y="1517538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4" name="value (former cells)"/>
          <p:cNvSpPr txBox="1"/>
          <p:nvPr/>
        </p:nvSpPr>
        <p:spPr>
          <a:xfrm>
            <a:off x="15412356" y="760439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r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3600" dirty="0"/>
              <a:t>v</a:t>
            </a:r>
            <a:r>
              <a:rPr sz="3600" dirty="0" err="1"/>
              <a:t>alue</a:t>
            </a:r>
            <a:r>
              <a:rPr lang="en-GB" sz="3600" dirty="0" err="1"/>
              <a:t>s_to</a:t>
            </a:r>
            <a:r>
              <a:rPr sz="3600" dirty="0"/>
              <a:t> </a:t>
            </a:r>
            <a:r>
              <a:rPr sz="3200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E4D7AB-6B4A-4902-9974-E08BE79C5A17}"/>
              </a:ext>
            </a:extLst>
          </p:cNvPr>
          <p:cNvSpPr/>
          <p:nvPr/>
        </p:nvSpPr>
        <p:spPr>
          <a:xfrm>
            <a:off x="20317968" y="1583765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728419" y="2359061"/>
            <a:ext cx="21155251" cy="1969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1084881" y="2541387"/>
            <a:ext cx="20706692" cy="196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s_to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9049584" y="5193098"/>
            <a:ext cx="5058666" cy="3329803"/>
          </a:xfrm>
          <a:prstGeom prst="wedgeRoundRectCallout">
            <a:avLst>
              <a:gd name="adj1" fmla="val 17994"/>
              <a:gd name="adj2" fmla="val -851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column names</a:t>
            </a:r>
            <a:endParaRPr dirty="0"/>
          </a:p>
        </p:txBody>
      </p:sp>
      <p:sp>
        <p:nvSpPr>
          <p:cNvPr id="571" name="data frame to reshape"/>
          <p:cNvSpPr/>
          <p:nvPr/>
        </p:nvSpPr>
        <p:spPr>
          <a:xfrm>
            <a:off x="4677167" y="5194320"/>
            <a:ext cx="4133093" cy="3329803"/>
          </a:xfrm>
          <a:prstGeom prst="wedgeRoundRectCallout">
            <a:avLst>
              <a:gd name="adj1" fmla="val 16296"/>
              <a:gd name="adj2" fmla="val -8348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Which columns to reshape?</a:t>
            </a: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4347575" y="5193098"/>
            <a:ext cx="5058666" cy="3329803"/>
          </a:xfrm>
          <a:prstGeom prst="wedgeRoundRectCallout">
            <a:avLst>
              <a:gd name="adj1" fmla="val 17578"/>
              <a:gd name="adj2" fmla="val -83632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cell values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598351"/>
            <a:ext cx="19383339" cy="1729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2780675"/>
            <a:ext cx="19003646" cy="1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2369434" y="5685207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738182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</a:t>
            </a:r>
            <a:endParaRPr dirty="0"/>
          </a:p>
        </p:txBody>
      </p:sp>
      <p:sp>
        <p:nvSpPr>
          <p:cNvPr id="582" name="3"/>
          <p:cNvSpPr txBox="1"/>
          <p:nvPr/>
        </p:nvSpPr>
        <p:spPr>
          <a:xfrm>
            <a:off x="15980946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20223711" y="5253465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A314F52A-10FD-4442-9EBC-73A775BE4D0D}"/>
              </a:ext>
            </a:extLst>
          </p:cNvPr>
          <p:cNvSpPr/>
          <p:nvPr/>
        </p:nvSpPr>
        <p:spPr>
          <a:xfrm>
            <a:off x="6503308" y="4695524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numbers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221567"/>
            <a:ext cx="19383339" cy="264434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2403891"/>
            <a:ext cx="19003646" cy="221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(cols=c(“2011”,”2012”,”2013”),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2238538" y="6061991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973099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5228563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509427" y="5630249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4D6C6E3F-9C4B-4DF3-86B9-31A031AB396D}"/>
              </a:ext>
            </a:extLst>
          </p:cNvPr>
          <p:cNvSpPr/>
          <p:nvPr/>
        </p:nvSpPr>
        <p:spPr>
          <a:xfrm>
            <a:off x="2500330" y="5152600"/>
            <a:ext cx="3385742" cy="1547625"/>
          </a:xfrm>
          <a:prstGeom prst="wedgeRoundRectCallout">
            <a:avLst>
              <a:gd name="adj1" fmla="val 96842"/>
              <a:gd name="adj2" fmla="val -147597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names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1919699" y="2711098"/>
            <a:ext cx="201795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048690" y="2786827"/>
            <a:ext cx="19896909" cy="172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5679055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60313C8F-59CF-431A-9402-DA8F5F4A6AF1}"/>
              </a:ext>
            </a:extLst>
          </p:cNvPr>
          <p:cNvSpPr/>
          <p:nvPr/>
        </p:nvSpPr>
        <p:spPr>
          <a:xfrm>
            <a:off x="4923581" y="4775816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Everything except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1456944" y="2893422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1645920" y="3081075"/>
            <a:ext cx="2128113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9" name="Rectangle"/>
          <p:cNvSpPr/>
          <p:nvPr/>
        </p:nvSpPr>
        <p:spPr>
          <a:xfrm>
            <a:off x="1456944" y="4911836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1654180" y="5099489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(cols=c("2011", "2012", "2013"),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1" name="Rectangle"/>
          <p:cNvSpPr/>
          <p:nvPr/>
        </p:nvSpPr>
        <p:spPr>
          <a:xfrm>
            <a:off x="1456944" y="6930250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1654180" y="7117903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("201"),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3" name="Rectangle"/>
          <p:cNvSpPr/>
          <p:nvPr/>
        </p:nvSpPr>
        <p:spPr>
          <a:xfrm>
            <a:off x="1456944" y="8948664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1654180" y="9136317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>
            <a:extLst/>
          </a:blip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92" y="3850624"/>
            <a:ext cx="13598816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9255750" y="3850624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Rectangle"/>
          <p:cNvSpPr/>
          <p:nvPr/>
        </p:nvSpPr>
        <p:spPr>
          <a:xfrm>
            <a:off x="1950795" y="755646"/>
            <a:ext cx="20482410" cy="2755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8"/>
            <a:ext cx="20258096" cy="2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names_ptypes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list(year = integer())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AC156-B756-447B-A4DF-2CEAE86F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30" y="4139475"/>
            <a:ext cx="13454140" cy="7582763"/>
          </a:xfrm>
          <a:prstGeom prst="rect">
            <a:avLst/>
          </a:prstGeom>
        </p:spPr>
      </p:pic>
      <p:sp>
        <p:nvSpPr>
          <p:cNvPr id="8" name="Arrow">
            <a:extLst>
              <a:ext uri="{FF2B5EF4-FFF2-40B4-BE49-F238E27FC236}">
                <a16:creationId xmlns:a16="http://schemas.microsoft.com/office/drawing/2014/main" id="{C0EF5833-18CA-4D2E-B7D5-28408542C3D4}"/>
              </a:ext>
            </a:extLst>
          </p:cNvPr>
          <p:cNvSpPr/>
          <p:nvPr/>
        </p:nvSpPr>
        <p:spPr>
          <a:xfrm>
            <a:off x="9625142" y="4139475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74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lang="en-GB" dirty="0"/>
              <a:t>( )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>
            <a:extLst/>
          </a:blip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>
            <a:extLst/>
          </a:blip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>
            <a:extLst/>
          </a:blip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>
            <a:extLst/>
          </a:blip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023669" y="2121408"/>
            <a:ext cx="5428114" cy="2320554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</a:t>
            </a:r>
            <a:r>
              <a:rPr lang="en-GB" sz="6000" dirty="0" err="1"/>
              <a:t>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4388680" y="385251"/>
            <a:ext cx="7516808" cy="14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925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names_from</a:t>
            </a:r>
            <a:r>
              <a:rPr dirty="0"/>
              <a:t> </a:t>
            </a:r>
            <a:endParaRPr lang="en-GB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600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5" name="value (new cells)"/>
          <p:cNvSpPr txBox="1"/>
          <p:nvPr/>
        </p:nvSpPr>
        <p:spPr>
          <a:xfrm>
            <a:off x="6801213" y="494979"/>
            <a:ext cx="5390787" cy="131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5900" dirty="0"/>
              <a:t>v</a:t>
            </a:r>
            <a:r>
              <a:rPr sz="5900" dirty="0" err="1"/>
              <a:t>alue</a:t>
            </a:r>
            <a:r>
              <a:rPr lang="en-GB" sz="5900" dirty="0" err="1"/>
              <a:t>s_from</a:t>
            </a:r>
            <a:r>
              <a:rPr sz="5900" dirty="0"/>
              <a:t> </a:t>
            </a:r>
            <a:endParaRPr lang="en-GB" sz="5900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700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5062520"/>
            <a:ext cx="5149851" cy="3620528"/>
          </a:xfrm>
          <a:prstGeom prst="wedgeRoundRectCallout">
            <a:avLst>
              <a:gd name="adj1" fmla="val 40247"/>
              <a:gd name="adj2" fmla="val -77418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New columns from names in this variable</a:t>
            </a:r>
            <a:endParaRPr dirty="0"/>
          </a:p>
        </p:txBody>
      </p:sp>
      <p:sp>
        <p:nvSpPr>
          <p:cNvPr id="762" name="data frame to reshape"/>
          <p:cNvSpPr/>
          <p:nvPr/>
        </p:nvSpPr>
        <p:spPr>
          <a:xfrm>
            <a:off x="1432826" y="5062520"/>
            <a:ext cx="5149851" cy="3620528"/>
          </a:xfrm>
          <a:prstGeom prst="wedgeRoundRectCallout">
            <a:avLst>
              <a:gd name="adj1" fmla="val -10890"/>
              <a:gd name="adj2" fmla="val -9055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5062520"/>
            <a:ext cx="5149851" cy="3620528"/>
          </a:xfrm>
          <a:prstGeom prst="wedgeRoundRectCallout">
            <a:avLst>
              <a:gd name="adj1" fmla="val 11483"/>
              <a:gd name="adj2" fmla="val -7792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Values for these columns from this variable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7"/>
            <a:ext cx="21102913" cy="19876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4"/>
            <a:ext cx="20464792" cy="184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size,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amount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>
            <a:extLst/>
          </a:blip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>
            <a:extLst/>
          </a:blip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type,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>
            <a:extLst/>
          </a:blip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>
            <a:extLst/>
          </a:blip>
          <a:srcRect t="5955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"n")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1007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1009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1005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1013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1010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1010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259" t="6103" r="28483" b="12251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7806" t="6103" b="12251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12399" t="5862" r="1492" b="26440"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if: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39" y="6092240"/>
            <a:ext cx="19669522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4288</Words>
  <Application>Microsoft Office PowerPoint</Application>
  <PresentationFormat>Custom</PresentationFormat>
  <Paragraphs>1844</Paragraphs>
  <Slides>114</Slides>
  <Notes>1</Notes>
  <HiddenSlides>5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7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42</cp:revision>
  <dcterms:modified xsi:type="dcterms:W3CDTF">2019-11-26T10:06:44Z</dcterms:modified>
</cp:coreProperties>
</file>